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"/>
          <p:cNvSpPr/>
          <p:nvPr/>
        </p:nvSpPr>
        <p:spPr>
          <a:xfrm>
            <a:off x="0" y="312840"/>
            <a:ext cx="9143280" cy="66646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7" name="ZoneTexte 2"/>
          <p:cNvSpPr/>
          <p:nvPr/>
        </p:nvSpPr>
        <p:spPr>
          <a:xfrm>
            <a:off x="2063880" y="3009960"/>
            <a:ext cx="5015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560" cy="126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Associe chaque problème au bon schéma.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ZoneTexte 6"/>
          <p:cNvSpPr/>
          <p:nvPr/>
        </p:nvSpPr>
        <p:spPr>
          <a:xfrm>
            <a:off x="450000" y="5040000"/>
            <a:ext cx="292824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3.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Papy range ses 81 timbres dans 9 pochettes. </a:t>
            </a: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de timbres y a-t-il dans chaque pochette ?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1" name="Groupe 11"/>
          <p:cNvGrpSpPr/>
          <p:nvPr/>
        </p:nvGrpSpPr>
        <p:grpSpPr>
          <a:xfrm>
            <a:off x="3708000" y="5400000"/>
            <a:ext cx="2388960" cy="748080"/>
            <a:chOff x="3708000" y="5400000"/>
            <a:chExt cx="2388960" cy="748080"/>
          </a:xfrm>
        </p:grpSpPr>
        <p:sp>
          <p:nvSpPr>
            <p:cNvPr id="92" name="Rectangle 8"/>
            <p:cNvSpPr/>
            <p:nvPr/>
          </p:nvSpPr>
          <p:spPr>
            <a:xfrm>
              <a:off x="3708000" y="5400000"/>
              <a:ext cx="2388960" cy="3736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3" name="Rectangle 9"/>
            <p:cNvSpPr/>
            <p:nvPr/>
          </p:nvSpPr>
          <p:spPr>
            <a:xfrm>
              <a:off x="3708000" y="5774400"/>
              <a:ext cx="1194120" cy="3736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4" name="Rectangle 10"/>
            <p:cNvSpPr/>
            <p:nvPr/>
          </p:nvSpPr>
          <p:spPr>
            <a:xfrm>
              <a:off x="4901040" y="5774400"/>
              <a:ext cx="1194120" cy="37368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95" name="ZoneTexte 12"/>
          <p:cNvSpPr/>
          <p:nvPr/>
        </p:nvSpPr>
        <p:spPr>
          <a:xfrm>
            <a:off x="450000" y="3060000"/>
            <a:ext cx="2594160" cy="1675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2.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J’achète un kimono de judo à 69€. </a:t>
            </a: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me rend le vendeur si je lui donne 100 € ?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6" name="Groupe 18"/>
          <p:cNvGrpSpPr/>
          <p:nvPr/>
        </p:nvGrpSpPr>
        <p:grpSpPr>
          <a:xfrm>
            <a:off x="3708000" y="1620000"/>
            <a:ext cx="2388240" cy="747720"/>
            <a:chOff x="3708000" y="1620000"/>
            <a:chExt cx="2388240" cy="747720"/>
          </a:xfrm>
        </p:grpSpPr>
        <p:sp>
          <p:nvSpPr>
            <p:cNvPr id="97" name="Rectangle 13"/>
            <p:cNvSpPr/>
            <p:nvPr/>
          </p:nvSpPr>
          <p:spPr>
            <a:xfrm>
              <a:off x="3708000" y="1620000"/>
              <a:ext cx="2387880" cy="37332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8" name="Rectangle 14"/>
            <p:cNvSpPr/>
            <p:nvPr/>
          </p:nvSpPr>
          <p:spPr>
            <a:xfrm>
              <a:off x="3708000" y="1994400"/>
              <a:ext cx="596520" cy="373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9" name="Rectangle 15"/>
            <p:cNvSpPr/>
            <p:nvPr/>
          </p:nvSpPr>
          <p:spPr>
            <a:xfrm>
              <a:off x="4305240" y="1994400"/>
              <a:ext cx="596520" cy="373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00" name="Rectangle 16"/>
            <p:cNvSpPr/>
            <p:nvPr/>
          </p:nvSpPr>
          <p:spPr>
            <a:xfrm>
              <a:off x="4902480" y="1994400"/>
              <a:ext cx="596520" cy="373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01" name="Rectangle 17"/>
            <p:cNvSpPr/>
            <p:nvPr/>
          </p:nvSpPr>
          <p:spPr>
            <a:xfrm>
              <a:off x="5499720" y="1994400"/>
              <a:ext cx="596520" cy="373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02" name="ZoneTexte 24"/>
          <p:cNvSpPr/>
          <p:nvPr/>
        </p:nvSpPr>
        <p:spPr>
          <a:xfrm>
            <a:off x="450000" y="1080000"/>
            <a:ext cx="2765160" cy="1675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1.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J’accroche 4 guirlandes contenant chacune 16 ampoules. </a:t>
            </a: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y a-t-il d’ampoules ?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3" name="Groupe 25"/>
          <p:cNvGrpSpPr/>
          <p:nvPr/>
        </p:nvGrpSpPr>
        <p:grpSpPr>
          <a:xfrm>
            <a:off x="3708000" y="3240000"/>
            <a:ext cx="2388960" cy="1422000"/>
            <a:chOff x="3708000" y="3240000"/>
            <a:chExt cx="2388960" cy="1422000"/>
          </a:xfrm>
        </p:grpSpPr>
        <p:sp>
          <p:nvSpPr>
            <p:cNvPr id="104" name="Rectangle 26"/>
            <p:cNvSpPr/>
            <p:nvPr/>
          </p:nvSpPr>
          <p:spPr>
            <a:xfrm>
              <a:off x="3708000" y="3240000"/>
              <a:ext cx="2385360" cy="3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5" name="Rectangle 27"/>
            <p:cNvSpPr/>
            <p:nvPr/>
          </p:nvSpPr>
          <p:spPr>
            <a:xfrm>
              <a:off x="4908960" y="3633480"/>
              <a:ext cx="602640" cy="389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…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6" name="Accolade fermante 28"/>
            <p:cNvSpPr/>
            <p:nvPr/>
          </p:nvSpPr>
          <p:spPr>
            <a:xfrm rot="5400000">
              <a:off x="4806360" y="3047400"/>
              <a:ext cx="194400" cy="220104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07" name="Rectangle 29"/>
            <p:cNvSpPr/>
            <p:nvPr/>
          </p:nvSpPr>
          <p:spPr>
            <a:xfrm>
              <a:off x="3708000" y="3630240"/>
              <a:ext cx="588240" cy="3891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08" name="Rectangle 30"/>
            <p:cNvSpPr/>
            <p:nvPr/>
          </p:nvSpPr>
          <p:spPr>
            <a:xfrm>
              <a:off x="4718160" y="4272840"/>
              <a:ext cx="365040" cy="3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6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09" name="Rectangle 31"/>
            <p:cNvSpPr/>
            <p:nvPr/>
          </p:nvSpPr>
          <p:spPr>
            <a:xfrm>
              <a:off x="4292280" y="3630240"/>
              <a:ext cx="588240" cy="3891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10" name="Rectangle 32"/>
            <p:cNvSpPr/>
            <p:nvPr/>
          </p:nvSpPr>
          <p:spPr>
            <a:xfrm>
              <a:off x="5508720" y="3628080"/>
              <a:ext cx="588240" cy="3891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11" name="Ellipse 33"/>
          <p:cNvSpPr/>
          <p:nvPr/>
        </p:nvSpPr>
        <p:spPr>
          <a:xfrm>
            <a:off x="4680000" y="1260000"/>
            <a:ext cx="363240" cy="36324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  <a:ea typeface="DejaVu Sans"/>
              </a:rPr>
              <a:t>A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Ellipse 34"/>
          <p:cNvSpPr/>
          <p:nvPr/>
        </p:nvSpPr>
        <p:spPr>
          <a:xfrm>
            <a:off x="4680000" y="2880000"/>
            <a:ext cx="363240" cy="36324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  <a:ea typeface="DejaVu Sans"/>
              </a:rPr>
              <a:t>B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Ellipse 35"/>
          <p:cNvSpPr/>
          <p:nvPr/>
        </p:nvSpPr>
        <p:spPr>
          <a:xfrm>
            <a:off x="4680000" y="5040000"/>
            <a:ext cx="363240" cy="36324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  <a:ea typeface="DejaVu Sans"/>
              </a:rPr>
              <a:t>C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ZoneTexte 1"/>
          <p:cNvSpPr/>
          <p:nvPr/>
        </p:nvSpPr>
        <p:spPr>
          <a:xfrm>
            <a:off x="6228000" y="1080000"/>
            <a:ext cx="2839680" cy="1675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1.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J’accroche 4 guirlandes contenant chacune 36 ampoules.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y a-t-il d’ampoules ?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ZoneTexte 3"/>
          <p:cNvSpPr/>
          <p:nvPr/>
        </p:nvSpPr>
        <p:spPr>
          <a:xfrm>
            <a:off x="6228000" y="3060000"/>
            <a:ext cx="2840760" cy="161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2.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J’achète un kimono de judo à 69,55 €.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me rend le vendeur si je lui donne 100 € ?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ZoneTexte 4"/>
          <p:cNvSpPr/>
          <p:nvPr/>
        </p:nvSpPr>
        <p:spPr>
          <a:xfrm>
            <a:off x="6228000" y="5040000"/>
            <a:ext cx="2728800" cy="161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3.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J’achète 7 livres identiques pour un total de 133€.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coute un livre?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>
            <a:off x="2178000" y="951840"/>
            <a:ext cx="852840" cy="3524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8179200" y="772200"/>
            <a:ext cx="865440" cy="3744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ZoneTexte 6"/>
          <p:cNvSpPr/>
          <p:nvPr/>
        </p:nvSpPr>
        <p:spPr>
          <a:xfrm>
            <a:off x="450360" y="4793040"/>
            <a:ext cx="432432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3.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Papy range ses 81 timbres dans 9 pochettes.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de timbres y a-t-il dans chaque pochette ?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21" name="Groupe 11"/>
          <p:cNvGrpSpPr/>
          <p:nvPr/>
        </p:nvGrpSpPr>
        <p:grpSpPr>
          <a:xfrm>
            <a:off x="6656400" y="5150160"/>
            <a:ext cx="2388960" cy="748080"/>
            <a:chOff x="6656400" y="5150160"/>
            <a:chExt cx="2388960" cy="748080"/>
          </a:xfrm>
        </p:grpSpPr>
        <p:sp>
          <p:nvSpPr>
            <p:cNvPr id="122" name="Rectangle 8"/>
            <p:cNvSpPr/>
            <p:nvPr/>
          </p:nvSpPr>
          <p:spPr>
            <a:xfrm>
              <a:off x="6656400" y="5150160"/>
              <a:ext cx="2388960" cy="3736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3" name="Rectangle 9"/>
            <p:cNvSpPr/>
            <p:nvPr/>
          </p:nvSpPr>
          <p:spPr>
            <a:xfrm>
              <a:off x="6656400" y="5524560"/>
              <a:ext cx="1194120" cy="3736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24" name="Rectangle 10"/>
            <p:cNvSpPr/>
            <p:nvPr/>
          </p:nvSpPr>
          <p:spPr>
            <a:xfrm>
              <a:off x="7849440" y="5524560"/>
              <a:ext cx="1194120" cy="37368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25" name="ZoneTexte 12"/>
          <p:cNvSpPr/>
          <p:nvPr/>
        </p:nvSpPr>
        <p:spPr>
          <a:xfrm>
            <a:off x="450360" y="3182040"/>
            <a:ext cx="409320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2.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J’achète un kimono de judo à 69€.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me rend le vendeur si je lui donne 100 € ?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26" name="Groupe 18"/>
          <p:cNvGrpSpPr/>
          <p:nvPr/>
        </p:nvGrpSpPr>
        <p:grpSpPr>
          <a:xfrm>
            <a:off x="6472080" y="1611360"/>
            <a:ext cx="2388240" cy="747720"/>
            <a:chOff x="6472080" y="1611360"/>
            <a:chExt cx="2388240" cy="747720"/>
          </a:xfrm>
        </p:grpSpPr>
        <p:sp>
          <p:nvSpPr>
            <p:cNvPr id="127" name="Rectangle 13"/>
            <p:cNvSpPr/>
            <p:nvPr/>
          </p:nvSpPr>
          <p:spPr>
            <a:xfrm>
              <a:off x="6472080" y="1611360"/>
              <a:ext cx="2387880" cy="37332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8" name="Rectangle 14"/>
            <p:cNvSpPr/>
            <p:nvPr/>
          </p:nvSpPr>
          <p:spPr>
            <a:xfrm>
              <a:off x="6472080" y="1985760"/>
              <a:ext cx="596520" cy="373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29" name="Rectangle 15"/>
            <p:cNvSpPr/>
            <p:nvPr/>
          </p:nvSpPr>
          <p:spPr>
            <a:xfrm>
              <a:off x="7069320" y="1985760"/>
              <a:ext cx="596520" cy="373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30" name="Rectangle 16"/>
            <p:cNvSpPr/>
            <p:nvPr/>
          </p:nvSpPr>
          <p:spPr>
            <a:xfrm>
              <a:off x="7666560" y="1985760"/>
              <a:ext cx="596520" cy="373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31" name="Rectangle 17"/>
            <p:cNvSpPr/>
            <p:nvPr/>
          </p:nvSpPr>
          <p:spPr>
            <a:xfrm>
              <a:off x="8263800" y="1985760"/>
              <a:ext cx="596520" cy="373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32" name="ZoneTexte 24"/>
          <p:cNvSpPr/>
          <p:nvPr/>
        </p:nvSpPr>
        <p:spPr>
          <a:xfrm>
            <a:off x="450360" y="1225080"/>
            <a:ext cx="44074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1.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J’accroche 4 guirlandes contenant chacune 16 ampoules.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y a-t-il d’ampoules ?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33" name="Groupe 25"/>
          <p:cNvGrpSpPr/>
          <p:nvPr/>
        </p:nvGrpSpPr>
        <p:grpSpPr>
          <a:xfrm>
            <a:off x="6592680" y="3318480"/>
            <a:ext cx="2388960" cy="1422000"/>
            <a:chOff x="6592680" y="3318480"/>
            <a:chExt cx="2388960" cy="1422000"/>
          </a:xfrm>
        </p:grpSpPr>
        <p:sp>
          <p:nvSpPr>
            <p:cNvPr id="134" name="Rectangle 26"/>
            <p:cNvSpPr/>
            <p:nvPr/>
          </p:nvSpPr>
          <p:spPr>
            <a:xfrm>
              <a:off x="6592680" y="3318480"/>
              <a:ext cx="2385360" cy="3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5" name="Rectangle 27"/>
            <p:cNvSpPr/>
            <p:nvPr/>
          </p:nvSpPr>
          <p:spPr>
            <a:xfrm>
              <a:off x="7793640" y="3711960"/>
              <a:ext cx="602640" cy="389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…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6" name="Accolade fermante 28"/>
            <p:cNvSpPr/>
            <p:nvPr/>
          </p:nvSpPr>
          <p:spPr>
            <a:xfrm rot="5400000">
              <a:off x="7691040" y="3125880"/>
              <a:ext cx="194400" cy="220104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37" name="Rectangle 29"/>
            <p:cNvSpPr/>
            <p:nvPr/>
          </p:nvSpPr>
          <p:spPr>
            <a:xfrm>
              <a:off x="6592680" y="3708720"/>
              <a:ext cx="588240" cy="3891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38" name="Rectangle 30"/>
            <p:cNvSpPr/>
            <p:nvPr/>
          </p:nvSpPr>
          <p:spPr>
            <a:xfrm>
              <a:off x="7602840" y="4351320"/>
              <a:ext cx="365040" cy="3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6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39" name="Rectangle 31"/>
            <p:cNvSpPr/>
            <p:nvPr/>
          </p:nvSpPr>
          <p:spPr>
            <a:xfrm>
              <a:off x="7176960" y="3708720"/>
              <a:ext cx="588240" cy="3891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40" name="Rectangle 32"/>
            <p:cNvSpPr/>
            <p:nvPr/>
          </p:nvSpPr>
          <p:spPr>
            <a:xfrm>
              <a:off x="8393400" y="3706560"/>
              <a:ext cx="588240" cy="3891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41" name="Ellipse 33"/>
          <p:cNvSpPr/>
          <p:nvPr/>
        </p:nvSpPr>
        <p:spPr>
          <a:xfrm>
            <a:off x="6021000" y="1765800"/>
            <a:ext cx="363240" cy="36324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  <a:ea typeface="DejaVu Sans"/>
              </a:rPr>
              <a:t>A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Ellipse 34"/>
          <p:cNvSpPr/>
          <p:nvPr/>
        </p:nvSpPr>
        <p:spPr>
          <a:xfrm>
            <a:off x="6018840" y="3462120"/>
            <a:ext cx="363240" cy="36324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  <a:ea typeface="DejaVu Sans"/>
              </a:rPr>
              <a:t>B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Ellipse 35"/>
          <p:cNvSpPr/>
          <p:nvPr/>
        </p:nvSpPr>
        <p:spPr>
          <a:xfrm>
            <a:off x="6063840" y="5303880"/>
            <a:ext cx="363240" cy="36324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  <a:ea typeface="DejaVu Sans"/>
              </a:rPr>
              <a:t>C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4" name="Connecteur droit avec flèche 2"/>
          <p:cNvCxnSpPr/>
          <p:nvPr/>
        </p:nvCxnSpPr>
        <p:spPr>
          <a:xfrm>
            <a:off x="4606560" y="2129760"/>
            <a:ext cx="1266480" cy="61920"/>
          </a:xfrm>
          <a:prstGeom prst="straightConnector1">
            <a:avLst/>
          </a:prstGeom>
          <a:ln w="38100">
            <a:solidFill>
              <a:srgbClr val="00cc00"/>
            </a:solidFill>
            <a:round/>
            <a:tailEnd len="med" type="triangle" w="med"/>
          </a:ln>
        </p:spPr>
      </p:cxnSp>
      <p:cxnSp>
        <p:nvCxnSpPr>
          <p:cNvPr id="145" name="Connecteur droit avec flèche 3"/>
          <p:cNvCxnSpPr/>
          <p:nvPr/>
        </p:nvCxnSpPr>
        <p:spPr>
          <a:xfrm flipV="1">
            <a:off x="4500720" y="3900960"/>
            <a:ext cx="1563480" cy="1570680"/>
          </a:xfrm>
          <a:prstGeom prst="straightConnector1">
            <a:avLst/>
          </a:prstGeom>
          <a:ln w="38100">
            <a:solidFill>
              <a:srgbClr val="00cc00"/>
            </a:solidFill>
            <a:round/>
            <a:tailEnd len="med" type="triangle" w="med"/>
          </a:ln>
        </p:spPr>
      </p:cxnSp>
      <p:cxnSp>
        <p:nvCxnSpPr>
          <p:cNvPr id="146" name="Connecteur droit avec flèche 4"/>
          <p:cNvCxnSpPr>
            <a:stCxn id="125" idx="3"/>
          </p:cNvCxnSpPr>
          <p:nvPr/>
        </p:nvCxnSpPr>
        <p:spPr>
          <a:xfrm>
            <a:off x="4543560" y="3775320"/>
            <a:ext cx="1520640" cy="1529280"/>
          </a:xfrm>
          <a:prstGeom prst="straightConnector1">
            <a:avLst/>
          </a:prstGeom>
          <a:ln w="38100">
            <a:solidFill>
              <a:srgbClr val="00cc00"/>
            </a:solidFill>
            <a:round/>
            <a:tailEnd len="med" type="triangle" w="med"/>
          </a:ln>
        </p:spPr>
      </p:cxnSp>
      <p:sp>
        <p:nvSpPr>
          <p:cNvPr id="147" name=""/>
          <p:cNvSpPr/>
          <p:nvPr/>
        </p:nvSpPr>
        <p:spPr>
          <a:xfrm>
            <a:off x="8278560" y="338040"/>
            <a:ext cx="852840" cy="3524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4" dur="indefinite" restart="never" nodeType="tmRoot">
          <p:childTnLst>
            <p:seq>
              <p:cTn id="35" dur="indefinite" nodeType="mainSeq">
                <p:childTnLst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5"/>
          <p:cNvSpPr/>
          <p:nvPr/>
        </p:nvSpPr>
        <p:spPr>
          <a:xfrm>
            <a:off x="4821840" y="4874400"/>
            <a:ext cx="43243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3.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J’achète 7 livres identiques pour un total de 133€.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coute un livre?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0" name="Groupe 4"/>
          <p:cNvGrpSpPr/>
          <p:nvPr/>
        </p:nvGrpSpPr>
        <p:grpSpPr>
          <a:xfrm>
            <a:off x="952560" y="5040000"/>
            <a:ext cx="2388960" cy="748080"/>
            <a:chOff x="952560" y="5040000"/>
            <a:chExt cx="2388960" cy="748080"/>
          </a:xfrm>
        </p:grpSpPr>
        <p:sp>
          <p:nvSpPr>
            <p:cNvPr id="151" name="Rectangle 23"/>
            <p:cNvSpPr/>
            <p:nvPr/>
          </p:nvSpPr>
          <p:spPr>
            <a:xfrm>
              <a:off x="952560" y="5040000"/>
              <a:ext cx="2388960" cy="3736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2" name="Rectangle 24"/>
            <p:cNvSpPr/>
            <p:nvPr/>
          </p:nvSpPr>
          <p:spPr>
            <a:xfrm>
              <a:off x="952560" y="5414400"/>
              <a:ext cx="1194120" cy="3736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3" name="Rectangle 25"/>
            <p:cNvSpPr/>
            <p:nvPr/>
          </p:nvSpPr>
          <p:spPr>
            <a:xfrm>
              <a:off x="2145600" y="5414400"/>
              <a:ext cx="1194120" cy="37368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54" name="ZoneTexte 7"/>
          <p:cNvSpPr/>
          <p:nvPr/>
        </p:nvSpPr>
        <p:spPr>
          <a:xfrm>
            <a:off x="4797360" y="2994840"/>
            <a:ext cx="409320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2.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J’achète un kimono de judo à 69,55 €.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me rend le vendeur si je lui donne 100 € ?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5" name="Groupe 5"/>
          <p:cNvGrpSpPr/>
          <p:nvPr/>
        </p:nvGrpSpPr>
        <p:grpSpPr>
          <a:xfrm>
            <a:off x="811080" y="1440000"/>
            <a:ext cx="2388240" cy="747720"/>
            <a:chOff x="811080" y="1440000"/>
            <a:chExt cx="2388240" cy="747720"/>
          </a:xfrm>
        </p:grpSpPr>
        <p:sp>
          <p:nvSpPr>
            <p:cNvPr id="156" name="Rectangle 28"/>
            <p:cNvSpPr/>
            <p:nvPr/>
          </p:nvSpPr>
          <p:spPr>
            <a:xfrm>
              <a:off x="811080" y="1440000"/>
              <a:ext cx="2387880" cy="37332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" name="Rectangle 33"/>
            <p:cNvSpPr/>
            <p:nvPr/>
          </p:nvSpPr>
          <p:spPr>
            <a:xfrm>
              <a:off x="811080" y="1814400"/>
              <a:ext cx="596520" cy="373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8" name="Rectangle 34"/>
            <p:cNvSpPr/>
            <p:nvPr/>
          </p:nvSpPr>
          <p:spPr>
            <a:xfrm>
              <a:off x="1408320" y="1814400"/>
              <a:ext cx="596520" cy="373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9" name="Rectangle 35"/>
            <p:cNvSpPr/>
            <p:nvPr/>
          </p:nvSpPr>
          <p:spPr>
            <a:xfrm>
              <a:off x="2005560" y="1814400"/>
              <a:ext cx="596520" cy="373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0" name="Rectangle 36"/>
            <p:cNvSpPr/>
            <p:nvPr/>
          </p:nvSpPr>
          <p:spPr>
            <a:xfrm>
              <a:off x="2602800" y="1814400"/>
              <a:ext cx="596520" cy="373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61" name="ZoneTexte 8"/>
          <p:cNvSpPr/>
          <p:nvPr/>
        </p:nvSpPr>
        <p:spPr>
          <a:xfrm>
            <a:off x="4691880" y="1143720"/>
            <a:ext cx="44074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1.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J’accroche 4 guirlandes contenant chacune 36 ampoules.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y a-t-il d’ampoules ?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62" name="Groupe 6"/>
          <p:cNvGrpSpPr/>
          <p:nvPr/>
        </p:nvGrpSpPr>
        <p:grpSpPr>
          <a:xfrm>
            <a:off x="933840" y="3240000"/>
            <a:ext cx="2388960" cy="1422000"/>
            <a:chOff x="933840" y="3240000"/>
            <a:chExt cx="2388960" cy="1422000"/>
          </a:xfrm>
        </p:grpSpPr>
        <p:sp>
          <p:nvSpPr>
            <p:cNvPr id="163" name="Rectangle 37"/>
            <p:cNvSpPr/>
            <p:nvPr/>
          </p:nvSpPr>
          <p:spPr>
            <a:xfrm>
              <a:off x="933840" y="3240000"/>
              <a:ext cx="2385360" cy="3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4" name="Rectangle 38"/>
            <p:cNvSpPr/>
            <p:nvPr/>
          </p:nvSpPr>
          <p:spPr>
            <a:xfrm>
              <a:off x="2134800" y="3633480"/>
              <a:ext cx="602640" cy="389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…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5" name="Accolade fermante 2"/>
            <p:cNvSpPr/>
            <p:nvPr/>
          </p:nvSpPr>
          <p:spPr>
            <a:xfrm rot="5400000">
              <a:off x="2032200" y="3047400"/>
              <a:ext cx="194400" cy="220104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66" name="Rectangle 39"/>
            <p:cNvSpPr/>
            <p:nvPr/>
          </p:nvSpPr>
          <p:spPr>
            <a:xfrm>
              <a:off x="933840" y="3630240"/>
              <a:ext cx="588240" cy="3891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67" name="Rectangle 40"/>
            <p:cNvSpPr/>
            <p:nvPr/>
          </p:nvSpPr>
          <p:spPr>
            <a:xfrm>
              <a:off x="1944000" y="4272840"/>
              <a:ext cx="365040" cy="3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6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68" name="Rectangle 41"/>
            <p:cNvSpPr/>
            <p:nvPr/>
          </p:nvSpPr>
          <p:spPr>
            <a:xfrm>
              <a:off x="1518120" y="3630240"/>
              <a:ext cx="588240" cy="3891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69" name="Rectangle 42"/>
            <p:cNvSpPr/>
            <p:nvPr/>
          </p:nvSpPr>
          <p:spPr>
            <a:xfrm>
              <a:off x="2734560" y="3628080"/>
              <a:ext cx="588240" cy="3891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70" name="Ellipse 4"/>
          <p:cNvSpPr/>
          <p:nvPr/>
        </p:nvSpPr>
        <p:spPr>
          <a:xfrm>
            <a:off x="360000" y="1594440"/>
            <a:ext cx="363240" cy="36324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  <a:ea typeface="DejaVu Sans"/>
              </a:rPr>
              <a:t>A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Ellipse 5"/>
          <p:cNvSpPr/>
          <p:nvPr/>
        </p:nvSpPr>
        <p:spPr>
          <a:xfrm>
            <a:off x="360000" y="3383640"/>
            <a:ext cx="363240" cy="36324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  <a:ea typeface="DejaVu Sans"/>
              </a:rPr>
              <a:t>B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Ellipse 6"/>
          <p:cNvSpPr/>
          <p:nvPr/>
        </p:nvSpPr>
        <p:spPr>
          <a:xfrm>
            <a:off x="360000" y="5193720"/>
            <a:ext cx="363240" cy="36324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  <a:ea typeface="DejaVu Sans"/>
              </a:rPr>
              <a:t>C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73" name="Connecteur droit avec flèche 7"/>
          <p:cNvCxnSpPr>
            <a:stCxn id="161" idx="1"/>
          </p:cNvCxnSpPr>
          <p:nvPr/>
        </p:nvCxnSpPr>
        <p:spPr>
          <a:xfrm flipH="1">
            <a:off x="3077280" y="1737000"/>
            <a:ext cx="1614960" cy="103680"/>
          </a:xfrm>
          <a:prstGeom prst="straightConnector1">
            <a:avLst/>
          </a:prstGeom>
          <a:ln w="38100">
            <a:solidFill>
              <a:srgbClr val="00cc00"/>
            </a:solidFill>
            <a:round/>
            <a:tailEnd len="med" type="triangle" w="med"/>
          </a:ln>
        </p:spPr>
      </p:cxnSp>
      <p:cxnSp>
        <p:nvCxnSpPr>
          <p:cNvPr id="174" name="Connecteur droit avec flèche 8"/>
          <p:cNvCxnSpPr>
            <a:endCxn id="150" idx="3"/>
          </p:cNvCxnSpPr>
          <p:nvPr/>
        </p:nvCxnSpPr>
        <p:spPr>
          <a:xfrm flipH="1">
            <a:off x="3341520" y="3638880"/>
            <a:ext cx="1324080" cy="1775520"/>
          </a:xfrm>
          <a:prstGeom prst="straightConnector1">
            <a:avLst/>
          </a:prstGeom>
          <a:ln w="38100">
            <a:solidFill>
              <a:srgbClr val="00cc00"/>
            </a:solidFill>
            <a:round/>
            <a:tailEnd len="med" type="triangle" w="med"/>
          </a:ln>
        </p:spPr>
      </p:cxnSp>
      <p:cxnSp>
        <p:nvCxnSpPr>
          <p:cNvPr id="175" name="Connecteur droit avec flèche 9"/>
          <p:cNvCxnSpPr>
            <a:stCxn id="149" idx="1"/>
            <a:endCxn id="162" idx="-1"/>
          </p:cNvCxnSpPr>
          <p:nvPr/>
        </p:nvCxnSpPr>
        <p:spPr>
          <a:xfrm flipH="1" flipV="1">
            <a:off x="3322800" y="3951000"/>
            <a:ext cx="1499400" cy="1517040"/>
          </a:xfrm>
          <a:prstGeom prst="straightConnector1">
            <a:avLst/>
          </a:prstGeom>
          <a:ln w="38100">
            <a:solidFill>
              <a:srgbClr val="00cc00"/>
            </a:solidFill>
            <a:round/>
            <a:tailEnd len="med" type="triangle" w="med"/>
          </a:ln>
        </p:spPr>
      </p:cxnSp>
      <p:sp>
        <p:nvSpPr>
          <p:cNvPr id="176" name=""/>
          <p:cNvSpPr/>
          <p:nvPr/>
        </p:nvSpPr>
        <p:spPr>
          <a:xfrm>
            <a:off x="8249760" y="306720"/>
            <a:ext cx="865440" cy="369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1" dur="indefinite" restart="never" nodeType="tmRoot">
          <p:childTnLst>
            <p:seq>
              <p:cTn id="52" dur="indefinite" nodeType="mainSeq">
                <p:childTnLst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ZoneTexte 11"/>
          <p:cNvSpPr/>
          <p:nvPr/>
        </p:nvSpPr>
        <p:spPr>
          <a:xfrm>
            <a:off x="450000" y="5040000"/>
            <a:ext cx="292824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3.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Papy range ses 81 timbres dans 9 pochettes. </a:t>
            </a: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de timbres y a-t-il dans chaque pochette ?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8" name="Groupe 7"/>
          <p:cNvGrpSpPr/>
          <p:nvPr/>
        </p:nvGrpSpPr>
        <p:grpSpPr>
          <a:xfrm>
            <a:off x="3600000" y="3420000"/>
            <a:ext cx="2388960" cy="748080"/>
            <a:chOff x="3600000" y="3420000"/>
            <a:chExt cx="2388960" cy="748080"/>
          </a:xfrm>
        </p:grpSpPr>
        <p:sp>
          <p:nvSpPr>
            <p:cNvPr id="179" name="Rectangle 43"/>
            <p:cNvSpPr/>
            <p:nvPr/>
          </p:nvSpPr>
          <p:spPr>
            <a:xfrm>
              <a:off x="3600000" y="3420000"/>
              <a:ext cx="2388960" cy="3736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</a:t>
              </a:r>
              <a:r>
                <a:rPr b="1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100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0" name="Rectangle 44"/>
            <p:cNvSpPr/>
            <p:nvPr/>
          </p:nvSpPr>
          <p:spPr>
            <a:xfrm>
              <a:off x="3600000" y="3794400"/>
              <a:ext cx="1194120" cy="3736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0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69</a:t>
              </a:r>
              <a:r>
                <a:rPr b="0" lang="fr-FR" sz="2000" spc="-1" strike="noStrike">
                  <a:solidFill>
                    <a:srgbClr val="c9211e"/>
                  </a:solidFill>
                  <a:latin typeface="Calibri"/>
                  <a:ea typeface="DejaVu Sans"/>
                </a:rPr>
                <a:t>/</a:t>
              </a:r>
              <a:r>
                <a:rPr b="0" lang="fr-FR" sz="2000" spc="-1" strike="noStrike">
                  <a:solidFill>
                    <a:srgbClr val="006fc0"/>
                  </a:solidFill>
                  <a:latin typeface="Calibri"/>
                  <a:ea typeface="DejaVu Sans"/>
                </a:rPr>
                <a:t>69,55</a:t>
              </a:r>
              <a:endParaRPr b="0" lang="fr-FR" sz="2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1" name="Rectangle 45"/>
            <p:cNvSpPr/>
            <p:nvPr/>
          </p:nvSpPr>
          <p:spPr>
            <a:xfrm>
              <a:off x="4793040" y="3794400"/>
              <a:ext cx="1194120" cy="37368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82" name="ZoneTexte 13"/>
          <p:cNvSpPr/>
          <p:nvPr/>
        </p:nvSpPr>
        <p:spPr>
          <a:xfrm>
            <a:off x="450000" y="3060000"/>
            <a:ext cx="2594160" cy="1675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2.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J’achète un kimono de judo à 69€. </a:t>
            </a: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me rend le vendeur si je lui donne 100 € ?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83" name="Groupe 8"/>
          <p:cNvGrpSpPr/>
          <p:nvPr/>
        </p:nvGrpSpPr>
        <p:grpSpPr>
          <a:xfrm>
            <a:off x="3708000" y="1620000"/>
            <a:ext cx="2388240" cy="747720"/>
            <a:chOff x="3708000" y="1620000"/>
            <a:chExt cx="2388240" cy="747720"/>
          </a:xfrm>
        </p:grpSpPr>
        <p:sp>
          <p:nvSpPr>
            <p:cNvPr id="184" name="Rectangle 46"/>
            <p:cNvSpPr/>
            <p:nvPr/>
          </p:nvSpPr>
          <p:spPr>
            <a:xfrm>
              <a:off x="3708000" y="1620000"/>
              <a:ext cx="2387880" cy="37332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5" name="Rectangle 47"/>
            <p:cNvSpPr/>
            <p:nvPr/>
          </p:nvSpPr>
          <p:spPr>
            <a:xfrm>
              <a:off x="3708000" y="1994400"/>
              <a:ext cx="596520" cy="373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3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16</a:t>
              </a:r>
              <a:r>
                <a:rPr b="0" lang="fr-FR" sz="1300" spc="-1" strike="noStrike">
                  <a:solidFill>
                    <a:srgbClr val="c9211e"/>
                  </a:solidFill>
                  <a:latin typeface="Calibri"/>
                  <a:ea typeface="DejaVu Sans"/>
                </a:rPr>
                <a:t>/</a:t>
              </a:r>
              <a:r>
                <a:rPr b="0" lang="fr-FR" sz="1300" spc="-1" strike="noStrike">
                  <a:solidFill>
                    <a:srgbClr val="006fc0"/>
                  </a:solidFill>
                  <a:latin typeface="Calibri"/>
                  <a:ea typeface="DejaVu Sans"/>
                </a:rPr>
                <a:t>36</a:t>
              </a:r>
              <a:endParaRPr b="0" lang="fr-FR" sz="13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6" name="Rectangle 48"/>
            <p:cNvSpPr/>
            <p:nvPr/>
          </p:nvSpPr>
          <p:spPr>
            <a:xfrm>
              <a:off x="4305240" y="1994400"/>
              <a:ext cx="596520" cy="373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300" spc="-1" strike="noStrike">
                  <a:solidFill>
                    <a:schemeClr val="lt1"/>
                  </a:solidFill>
                  <a:latin typeface="Calibri"/>
                  <a:ea typeface="DejaVu Sans"/>
                </a:rPr>
                <a:t>16/36</a:t>
              </a:r>
              <a:endParaRPr b="0" lang="fr-FR" sz="13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7" name="Rectangle 49"/>
            <p:cNvSpPr/>
            <p:nvPr/>
          </p:nvSpPr>
          <p:spPr>
            <a:xfrm>
              <a:off x="4902480" y="1994400"/>
              <a:ext cx="596520" cy="373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300" spc="-1" strike="noStrike">
                  <a:solidFill>
                    <a:schemeClr val="lt1"/>
                  </a:solidFill>
                  <a:latin typeface="Calibri"/>
                  <a:ea typeface="DejaVu Sans"/>
                </a:rPr>
                <a:t>16/36</a:t>
              </a:r>
              <a:endParaRPr b="0" lang="fr-FR" sz="13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8" name="Rectangle 50"/>
            <p:cNvSpPr/>
            <p:nvPr/>
          </p:nvSpPr>
          <p:spPr>
            <a:xfrm>
              <a:off x="5499720" y="1994400"/>
              <a:ext cx="596520" cy="373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300" spc="-1" strike="noStrike">
                  <a:solidFill>
                    <a:schemeClr val="lt1"/>
                  </a:solidFill>
                  <a:latin typeface="Calibri"/>
                  <a:ea typeface="DejaVu Sans"/>
                </a:rPr>
                <a:t>16/36</a:t>
              </a:r>
              <a:endParaRPr b="0" lang="fr-FR" sz="13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89" name="ZoneTexte 14"/>
          <p:cNvSpPr/>
          <p:nvPr/>
        </p:nvSpPr>
        <p:spPr>
          <a:xfrm>
            <a:off x="450000" y="1080000"/>
            <a:ext cx="2765160" cy="1675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1.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J’accroche 4 guirlandes contenant chacune 16 ampoules. </a:t>
            </a:r>
            <a:r>
              <a:rPr b="1" lang="fr-FR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y a-t-il d’ampoules ?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0" name="Groupe 9"/>
          <p:cNvGrpSpPr/>
          <p:nvPr/>
        </p:nvGrpSpPr>
        <p:grpSpPr>
          <a:xfrm>
            <a:off x="3600000" y="5220000"/>
            <a:ext cx="2388960" cy="1422000"/>
            <a:chOff x="3600000" y="5220000"/>
            <a:chExt cx="2388960" cy="1422000"/>
          </a:xfrm>
        </p:grpSpPr>
        <p:sp>
          <p:nvSpPr>
            <p:cNvPr id="191" name="Rectangle 51"/>
            <p:cNvSpPr/>
            <p:nvPr/>
          </p:nvSpPr>
          <p:spPr>
            <a:xfrm>
              <a:off x="3600000" y="5220000"/>
              <a:ext cx="2385360" cy="3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81 </a:t>
              </a:r>
              <a:r>
                <a:rPr b="0" lang="fr-FR" sz="2400" spc="-1" strike="noStrike">
                  <a:solidFill>
                    <a:srgbClr val="c9211e"/>
                  </a:solidFill>
                  <a:latin typeface="Calibri"/>
                  <a:ea typeface="DejaVu Sans"/>
                </a:rPr>
                <a:t>/</a:t>
              </a: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</a:t>
              </a:r>
              <a:r>
                <a:rPr b="0" lang="fr-FR" sz="2400" spc="-1" strike="noStrike">
                  <a:solidFill>
                    <a:srgbClr val="006fc0"/>
                  </a:solidFill>
                  <a:latin typeface="Calibri"/>
                  <a:ea typeface="DejaVu Sans"/>
                </a:rPr>
                <a:t>133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2" name="Rectangle 52"/>
            <p:cNvSpPr/>
            <p:nvPr/>
          </p:nvSpPr>
          <p:spPr>
            <a:xfrm>
              <a:off x="4800960" y="5613480"/>
              <a:ext cx="602640" cy="389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…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3" name="Accolade fermante 3"/>
            <p:cNvSpPr/>
            <p:nvPr/>
          </p:nvSpPr>
          <p:spPr>
            <a:xfrm rot="5400000">
              <a:off x="4698360" y="5027400"/>
              <a:ext cx="194400" cy="220104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94" name="Rectangle 53"/>
            <p:cNvSpPr/>
            <p:nvPr/>
          </p:nvSpPr>
          <p:spPr>
            <a:xfrm>
              <a:off x="3600000" y="5610240"/>
              <a:ext cx="588240" cy="3891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95" name="Rectangle 54"/>
            <p:cNvSpPr/>
            <p:nvPr/>
          </p:nvSpPr>
          <p:spPr>
            <a:xfrm>
              <a:off x="4518360" y="6252840"/>
              <a:ext cx="561600" cy="389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9</a:t>
              </a:r>
              <a:r>
                <a:rPr b="0" lang="fr-FR" sz="1600" spc="-1" strike="noStrike">
                  <a:solidFill>
                    <a:srgbClr val="c9211e"/>
                  </a:solidFill>
                  <a:latin typeface="Calibri"/>
                  <a:ea typeface="DejaVu Sans"/>
                </a:rPr>
                <a:t>/</a:t>
              </a:r>
              <a:r>
                <a:rPr b="0" lang="fr-FR" sz="1600" spc="-1" strike="noStrike">
                  <a:solidFill>
                    <a:srgbClr val="006fc0"/>
                  </a:solidFill>
                  <a:latin typeface="Calibri"/>
                  <a:ea typeface="DejaVu Sans"/>
                </a:rPr>
                <a:t>7</a:t>
              </a:r>
              <a:endParaRPr b="0" lang="fr-FR" sz="1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6" name="Rectangle 55"/>
            <p:cNvSpPr/>
            <p:nvPr/>
          </p:nvSpPr>
          <p:spPr>
            <a:xfrm>
              <a:off x="4184280" y="5610240"/>
              <a:ext cx="588240" cy="3891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97" name="Rectangle 56"/>
            <p:cNvSpPr/>
            <p:nvPr/>
          </p:nvSpPr>
          <p:spPr>
            <a:xfrm>
              <a:off x="5400720" y="5608080"/>
              <a:ext cx="588240" cy="3891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98" name="Ellipse 7"/>
          <p:cNvSpPr/>
          <p:nvPr/>
        </p:nvSpPr>
        <p:spPr>
          <a:xfrm>
            <a:off x="4680000" y="1260000"/>
            <a:ext cx="363240" cy="36324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c9211e"/>
                </a:solidFill>
                <a:latin typeface="Calibri"/>
                <a:ea typeface="DejaVu Sans"/>
              </a:rPr>
              <a:t>A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Ellipse 8"/>
          <p:cNvSpPr/>
          <p:nvPr/>
        </p:nvSpPr>
        <p:spPr>
          <a:xfrm>
            <a:off x="4572000" y="4860000"/>
            <a:ext cx="363240" cy="36324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c9211e"/>
                </a:solidFill>
                <a:latin typeface="Calibri"/>
                <a:ea typeface="DejaVu Sans"/>
              </a:rPr>
              <a:t>B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Ellipse 9"/>
          <p:cNvSpPr/>
          <p:nvPr/>
        </p:nvSpPr>
        <p:spPr>
          <a:xfrm>
            <a:off x="4572000" y="3060000"/>
            <a:ext cx="363240" cy="36324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c9211e"/>
                </a:solidFill>
                <a:latin typeface="Calibri"/>
                <a:ea typeface="DejaVu Sans"/>
              </a:rPr>
              <a:t>C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ZoneTexte 15"/>
          <p:cNvSpPr/>
          <p:nvPr/>
        </p:nvSpPr>
        <p:spPr>
          <a:xfrm>
            <a:off x="6228000" y="1080000"/>
            <a:ext cx="2839680" cy="1675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6fc0"/>
                </a:solidFill>
                <a:latin typeface="Calibri"/>
                <a:ea typeface="DejaVu Sans"/>
              </a:rPr>
              <a:t>1.</a:t>
            </a:r>
            <a:r>
              <a:rPr b="0" lang="fr-FR" sz="2000" spc="-1" strike="noStrike">
                <a:solidFill>
                  <a:srgbClr val="006fc0"/>
                </a:solidFill>
                <a:latin typeface="Calibri"/>
                <a:ea typeface="DejaVu Sans"/>
              </a:rPr>
              <a:t> J’accroche 4 guirlandes contenant chacune 36 ampoules.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6fc0"/>
                </a:solidFill>
                <a:latin typeface="Calibri"/>
                <a:ea typeface="DejaVu Sans"/>
              </a:rPr>
              <a:t>Combien y a-t-il d’ampoules ?</a:t>
            </a:r>
            <a:r>
              <a:rPr b="1" lang="fr-FR" sz="2400" spc="-1" strike="noStrike">
                <a:solidFill>
                  <a:srgbClr val="006fc0"/>
                </a:solidFill>
                <a:latin typeface="Calibri"/>
                <a:ea typeface="DejaVu Sans"/>
              </a:rPr>
              <a:t>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ZoneTexte 16"/>
          <p:cNvSpPr/>
          <p:nvPr/>
        </p:nvSpPr>
        <p:spPr>
          <a:xfrm>
            <a:off x="6228000" y="3060000"/>
            <a:ext cx="2840760" cy="161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6fc0"/>
                </a:solidFill>
                <a:latin typeface="Calibri"/>
                <a:ea typeface="DejaVu Sans"/>
              </a:rPr>
              <a:t>2.</a:t>
            </a:r>
            <a:r>
              <a:rPr b="0" lang="fr-FR" sz="2000" spc="-1" strike="noStrike">
                <a:solidFill>
                  <a:srgbClr val="006fc0"/>
                </a:solidFill>
                <a:latin typeface="Calibri"/>
                <a:ea typeface="DejaVu Sans"/>
              </a:rPr>
              <a:t> J’achète un kimono de judo à 69,55 €.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6fc0"/>
                </a:solidFill>
                <a:latin typeface="Calibri"/>
                <a:ea typeface="DejaVu Sans"/>
              </a:rPr>
              <a:t>Combien me rend le vendeur si je lui donne 100 € ?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ZoneTexte 17"/>
          <p:cNvSpPr/>
          <p:nvPr/>
        </p:nvSpPr>
        <p:spPr>
          <a:xfrm>
            <a:off x="6228000" y="5040000"/>
            <a:ext cx="2728800" cy="161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6fc0"/>
                </a:solidFill>
                <a:latin typeface="Calibri"/>
                <a:ea typeface="DejaVu Sans"/>
              </a:rPr>
              <a:t>3.</a:t>
            </a:r>
            <a:r>
              <a:rPr b="0" lang="fr-FR" sz="2000" spc="-1" strike="noStrike">
                <a:solidFill>
                  <a:srgbClr val="006fc0"/>
                </a:solidFill>
                <a:latin typeface="Calibri"/>
                <a:ea typeface="DejaVu Sans"/>
              </a:rPr>
              <a:t> J’achète 7 livres identiques pour un total de 133€.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6fc0"/>
                </a:solidFill>
                <a:latin typeface="Calibri"/>
                <a:ea typeface="DejaVu Sans"/>
              </a:rPr>
              <a:t>Combien coute un livre?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"/>
          <p:cNvSpPr/>
          <p:nvPr/>
        </p:nvSpPr>
        <p:spPr>
          <a:xfrm>
            <a:off x="2178000" y="951840"/>
            <a:ext cx="852840" cy="3524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"/>
          <p:cNvSpPr/>
          <p:nvPr/>
        </p:nvSpPr>
        <p:spPr>
          <a:xfrm>
            <a:off x="7178400" y="739800"/>
            <a:ext cx="865440" cy="369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6fc0"/>
                </a:solidFill>
                <a:latin typeface="Arial"/>
                <a:ea typeface="DejaVu Sans"/>
              </a:rPr>
              <a:t>CM1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Titre 3"/>
          <p:cNvSpPr/>
          <p:nvPr/>
        </p:nvSpPr>
        <p:spPr>
          <a:xfrm>
            <a:off x="533520" y="198720"/>
            <a:ext cx="7886160" cy="758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15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8" dur="indefinite" restart="never" nodeType="tmRoot">
          <p:childTnLst>
            <p:seq>
              <p:cTn id="69" dur="indefinite" nodeType="mainSeq">
                <p:childTnLst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5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1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4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0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26</TotalTime>
  <Application>LibreOffice/7.4.3.2$Windows_X86_64 LibreOffice_project/1048a8393ae2eeec98dff31b5c133c5f1d08b890</Application>
  <AppVersion>15.0000</AppVersion>
  <Words>211</Words>
  <Paragraphs>34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2026-02-10T17:41:50Z</dcterms:modified>
  <cp:revision>110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4</vt:i4>
  </property>
</Properties>
</file>